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6" r:id="rId4"/>
    <p:sldId id="257" r:id="rId5"/>
    <p:sldId id="258" r:id="rId6"/>
    <p:sldId id="259" r:id="rId7"/>
    <p:sldId id="263" r:id="rId8"/>
    <p:sldId id="260" r:id="rId9"/>
    <p:sldId id="261" r:id="rId10"/>
    <p:sldId id="262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uhscoo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ТАТЬЯНА АЛЕКСАНДРОВНА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МОУ ТУШНИНСКАЯ СШ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356176" cy="272145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СТИМУЛИРОВАНИЯ И МОТИВАЦИИ ПЕДАГОГОВ В ОБРАЗОВАТЕЛЬНОЙ ОРГАНИЗАЦИИ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курсы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2565"/>
            <a:ext cx="6984776" cy="511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515719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Город мастеров. Начальная школа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67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4372168"/>
            <a:ext cx="4608512" cy="1143000"/>
          </a:xfrm>
        </p:spPr>
        <p:txBody>
          <a:bodyPr/>
          <a:lstStyle/>
          <a:p>
            <a:r>
              <a:rPr lang="ru-RU" dirty="0" smtClean="0"/>
              <a:t>Литературная гостиная</a:t>
            </a:r>
            <a:endParaRPr lang="ru-RU" dirty="0"/>
          </a:p>
        </p:txBody>
      </p:sp>
      <p:pic>
        <p:nvPicPr>
          <p:cNvPr id="8195" name="Picture 3" descr="C:\Documents and Settings\Admin\Рабочий стол\курсы\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8680"/>
            <a:ext cx="4320480" cy="33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Documents and Settings\Admin\Рабочий стол\курсы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79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Рабочий стол\курсы\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102372" cy="410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Admin\Рабочий стол\курсы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0155"/>
            <a:ext cx="3898925" cy="389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Documents and Settings\Admin\Рабочий стол\курсы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629" y="3501008"/>
            <a:ext cx="397093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80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4" descr="C:\Documents and Settings\Admin\Рабочий стол\курсы\1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407445" cy="340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C:\Documents and Settings\Admin\Рабочий стол\курсы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03" y="1988840"/>
            <a:ext cx="462681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476672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деятельность, связанная с национальным парком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Сенгилеевские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горы»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1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Documents and Settings\Admin\Рабочий стол\курсы\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29000"/>
            <a:ext cx="3528392" cy="326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Documents and Settings\Admin\Рабочий стол\курсы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4258965" cy="425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692696"/>
            <a:ext cx="3384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Холл молодежного движения. Самоуправление. РДШ.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7541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865832"/>
          </a:xfrm>
        </p:spPr>
        <p:txBody>
          <a:bodyPr/>
          <a:lstStyle/>
          <a:p>
            <a:r>
              <a:rPr lang="ru-RU" dirty="0" smtClean="0"/>
              <a:t> МЫ ГОТОВЫ К СОТРУДНИЧЕСТВУ</a:t>
            </a:r>
          </a:p>
          <a:p>
            <a:r>
              <a:rPr lang="ru-RU" dirty="0" smtClean="0"/>
              <a:t>Муниципальное общеобразовательное учреждение </a:t>
            </a:r>
            <a:r>
              <a:rPr lang="ru-RU" dirty="0" err="1" smtClean="0"/>
              <a:t>Тушнинская</a:t>
            </a:r>
            <a:r>
              <a:rPr lang="ru-RU" dirty="0" smtClean="0"/>
              <a:t> средняя школа имени </a:t>
            </a:r>
            <a:r>
              <a:rPr lang="ru-RU" dirty="0" err="1" smtClean="0"/>
              <a:t>Ф.Е.Крайнова</a:t>
            </a:r>
            <a:endParaRPr lang="ru-RU" dirty="0" smtClean="0"/>
          </a:p>
          <a:p>
            <a:r>
              <a:rPr lang="ru-RU" dirty="0" err="1" smtClean="0"/>
              <a:t>Сенгилеевского</a:t>
            </a:r>
            <a:r>
              <a:rPr lang="ru-RU" dirty="0" smtClean="0"/>
              <a:t> района</a:t>
            </a:r>
          </a:p>
          <a:p>
            <a:r>
              <a:rPr lang="ru-RU" dirty="0" err="1" smtClean="0"/>
              <a:t>Эл.почта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tuhscool@yandex.ru</a:t>
            </a:r>
            <a:endParaRPr lang="en-US" dirty="0" smtClean="0"/>
          </a:p>
          <a:p>
            <a:r>
              <a:rPr lang="ru-RU" dirty="0" err="1" smtClean="0"/>
              <a:t>Эл.почта</a:t>
            </a:r>
            <a:r>
              <a:rPr lang="ru-RU" dirty="0" smtClean="0"/>
              <a:t>  </a:t>
            </a:r>
            <a:r>
              <a:rPr lang="en-US" dirty="0" smtClean="0"/>
              <a:t>88423324386</a:t>
            </a:r>
          </a:p>
          <a:p>
            <a:r>
              <a:rPr lang="ru-RU" dirty="0" smtClean="0"/>
              <a:t>Смирнова Татьяна Александровна 89020027456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34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145752"/>
          </a:xfrm>
        </p:spPr>
        <p:txBody>
          <a:bodyPr>
            <a:noAutofit/>
          </a:bodyPr>
          <a:lstStyle/>
          <a:p>
            <a:pPr marL="55245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Мотивация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персонала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ОУ</a:t>
            </a:r>
          </a:p>
          <a:p>
            <a:pPr marL="55245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 важный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фактор результативности его работы, и в этом качестве она составляет базу трудового потенциала каждого работника, то есть всей совокупности параметров, какие воздействуют на его трудовую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активность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056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83671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Объект исследования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 – система стимулирования и мотивации персонала МОУ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Тушнинской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СШ.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algn="just"/>
            <a:endParaRPr lang="ru-RU" sz="2400" dirty="0">
              <a:latin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Цель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работы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- 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изучение возможностей совершенствования системы мотивации и стимулирования персонала МОУ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Тушнинской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СШ.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З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адачи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: 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Раскрыть теоретические основы системы стимулирования и мотивации труда;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Проанализировать и оценить эффективность использования трудовых ресурсов в МОУ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Тушнинской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СШ;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Осуществить анализ систему мотивации и стимулирования персонала МОУ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Тушнинской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СШ;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Разработать мероприятия по совершенствованию системы мотивации персонала МОУ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Тушнинской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СШ».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5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73448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1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86" y="260648"/>
            <a:ext cx="825038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3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03402285"/>
              </p:ext>
            </p:extLst>
          </p:nvPr>
        </p:nvGraphicFramePr>
        <p:xfrm>
          <a:off x="179512" y="692696"/>
          <a:ext cx="8712968" cy="579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4649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Проблемы мотивации персонала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Пути решения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marL="238125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Несовершенные методы материального стимулирования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Внедрение гибкой системы оплаты труда.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истема поощрений и вознаграждений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511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Не разработана система эффективной нематериальной мотивации персонала.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Совершенствование условий труда.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Благоустройство рабочего места, рабочего дня, недели, возможность перерывов в работе, организация питания .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совершенствование организационной культуры предприятия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511">
                <a:tc>
                  <a:txBody>
                    <a:bodyPr/>
                    <a:lstStyle/>
                    <a:p>
                      <a:pPr marL="238125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Инициатива и предприимчивость работников не поощряются, а часто, наоборот пресекаются.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Привлечение работников к формированию целей и разработке решений. </a:t>
                      </a:r>
                      <a:endParaRPr lang="ru-RU" sz="2000" dirty="0"/>
                    </a:p>
                  </a:txBody>
                  <a:tcPr/>
                </a:tc>
              </a:tr>
              <a:tr h="156552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18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149080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marL="238125" algn="ctr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/>
                <a:ea typeface="Calibri"/>
              </a:rPr>
              <a:t>Основные </a:t>
            </a:r>
            <a:r>
              <a:rPr lang="ru-RU" sz="1600" b="1" dirty="0">
                <a:latin typeface="Times New Roman"/>
                <a:ea typeface="Calibri"/>
              </a:rPr>
              <a:t>методы морального стимулирования, которые нужно использовать в ОУ: </a:t>
            </a:r>
            <a:endParaRPr lang="ru-RU" sz="1600" b="1" dirty="0" smtClean="0">
              <a:latin typeface="Times New Roman"/>
              <a:ea typeface="Calibri"/>
            </a:endParaRPr>
          </a:p>
          <a:p>
            <a:pPr marL="238125" algn="ctr">
              <a:lnSpc>
                <a:spcPct val="150000"/>
              </a:lnSpc>
              <a:spcAft>
                <a:spcPts val="0"/>
              </a:spcAft>
            </a:pPr>
            <a:endParaRPr lang="ru-RU" sz="1600" b="1" dirty="0" smtClean="0">
              <a:latin typeface="Times New Roman"/>
              <a:ea typeface="Calibri"/>
              <a:cs typeface="Times New Roman"/>
            </a:endParaRPr>
          </a:p>
          <a:p>
            <a:pPr marL="23812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Признание за отлично выполненную работу; это похвала, поднятие статуса. Такое стимулирование обладает высоким мотивационным результатом. 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3812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Статьи в СМИ и размещение информации о достижениях педагогов на сайте ОУ – описание деятельности педагогов и их профессиональных достижений в профессиональном сообществе. 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3812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Организация конкурсов профессионального мастерства, педагогических мастерских и педагогических чтений. Возможность обмена опытом, обоснование авторской методики обучения содействуют удовлетворению потребности в признании и самореализации. 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3812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4. Доска </a:t>
            </a:r>
            <a:r>
              <a:rPr lang="ru-RU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почѐта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по итогам деятельности, роли в важных в жизни ОУ мероприятиях. Этот вид стимулирования применим как для младшего обслуживающего персонала, так и для педагогических работников. 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3812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Подарки от учреждения – подарки к профессиональным праздникам, событиям в личной и профессиональной жизни. </a:t>
            </a: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38125" algn="just">
              <a:lnSpc>
                <a:spcPct val="150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Награждение благодарственными письмами разного уровня.</a:t>
            </a:r>
            <a:endParaRPr lang="ru-RU" sz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7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22959397"/>
              </p:ext>
            </p:extLst>
          </p:nvPr>
        </p:nvGraphicFramePr>
        <p:xfrm>
          <a:off x="683569" y="-3817005"/>
          <a:ext cx="4574317" cy="3475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536"/>
                <a:gridCol w="1903645"/>
                <a:gridCol w="950578"/>
                <a:gridCol w="1147558"/>
              </a:tblGrid>
              <a:tr h="77223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Этапы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Мероприятия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Объект, на которых направлено мероприятие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Ответственный 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</a:tr>
              <a:tr h="4826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1 этап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Совершенствование системы материального стимулирования труда (заработная плата, доплата, премии)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Педагоги МОУ Тушнинской СШ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Администрация МОУ Тушнинской СШ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</a:tr>
              <a:tr h="173751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2 этап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Разработка мероприятий с акцентом на усиление мотивирующих факторов в области: -труда</a:t>
                      </a:r>
                      <a:endParaRPr lang="ru-RU" sz="30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-режима труда и отдыха;</a:t>
                      </a:r>
                      <a:endParaRPr lang="ru-RU" sz="30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-обеспечение занятости и переподготовки кадров,</a:t>
                      </a:r>
                      <a:endParaRPr lang="ru-RU" sz="30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Улучшения условия труда;</a:t>
                      </a:r>
                      <a:endParaRPr lang="ru-RU" sz="30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Развитие социальной сферы, предоставление льгот</a:t>
                      </a:r>
                      <a:endParaRPr lang="ru-RU" sz="30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30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Педагоги МОУ Тушнинской СШ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Администрация МОУ Тушнинской СШ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</a:tr>
              <a:tr h="4826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3 этап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Изменение стиля и методов руководства руководителя с целью повышения лояльности персонала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Педагоги МОУ Тушнинской СШ</a:t>
                      </a:r>
                      <a:endParaRPr lang="ru-RU" sz="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Администрация МОУ </a:t>
                      </a:r>
                      <a:r>
                        <a:rPr lang="ru-RU" sz="400" dirty="0" err="1">
                          <a:effectLst/>
                        </a:rPr>
                        <a:t>Тушнинской</a:t>
                      </a:r>
                      <a:r>
                        <a:rPr lang="ru-RU" sz="400" dirty="0">
                          <a:effectLst/>
                        </a:rPr>
                        <a:t> СШ</a:t>
                      </a: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85" marR="20685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62338" y="-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мероприятий по совершенствованию системы мотивации труда педагогов МОУ Тушнинской СШ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2" y="404664"/>
            <a:ext cx="8892480" cy="608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26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Documents and Settings\Admin\Рабочий стол\курсы\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84887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1112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506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СМИРНОВА ТАТЬЯНА АЛЕКСАНДРОВНА ДИРЕКТОР МОУ ТУШНИНСКАЯ СШ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Литературная гостиная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СМИРНОВА ТАТЬЯНА АЛЕКСАНДРОВНА ДИРЕКТОР МОУ ТУШНИНСКАЯ СШ </dc:title>
  <cp:lastModifiedBy>Admin</cp:lastModifiedBy>
  <cp:revision>9</cp:revision>
  <dcterms:modified xsi:type="dcterms:W3CDTF">2018-02-01T19:12:12Z</dcterms:modified>
</cp:coreProperties>
</file>